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3"/>
    <p:sldId id="257" r:id="rId4"/>
    <p:sldId id="258" r:id="rId5"/>
    <p:sldId id="268" r:id="rId6"/>
    <p:sldId id="259" r:id="rId7"/>
    <p:sldId id="260" r:id="rId8"/>
    <p:sldId id="261" r:id="rId9"/>
    <p:sldId id="262" r:id="rId10"/>
    <p:sldId id="267" r:id="rId11"/>
    <p:sldId id="263" r:id="rId12"/>
    <p:sldId id="278" r:id="rId13"/>
    <p:sldId id="273" r:id="rId14"/>
    <p:sldId id="275" r:id="rId15"/>
    <p:sldId id="277" r:id="rId16"/>
    <p:sldId id="264" r:id="rId17"/>
    <p:sldId id="265" r:id="rId18"/>
    <p:sldId id="266" r:id="rId19"/>
    <p:sldId id="279" r:id="rId20"/>
    <p:sldId id="270" r:id="rId21"/>
    <p:sldId id="269" r:id="rId22"/>
    <p:sldId id="274" r:id="rId23"/>
    <p:sldId id="276" r:id="rId24"/>
    <p:sldId id="271" r:id="rId25"/>
    <p:sldId id="272" r:id="rId26"/>
    <p:sldId id="281" r:id="rId27"/>
    <p:sldId id="280" r:id="rId28"/>
    <p:sldId id="282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43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E5DDD-1E4D-4DDA-8F3A-455C7F9AA2BD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21F62-84E7-4B4E-8CE5-9BF8AA662579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721F62-84E7-4B4E-8CE5-9BF8AA662579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3A86-9104-42A3-9AA2-5E75CB2E0BA4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9B24-264F-4807-92D2-1997EC2CEF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3A86-9104-42A3-9AA2-5E75CB2E0BA4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9B24-264F-4807-92D2-1997EC2CEF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3A86-9104-42A3-9AA2-5E75CB2E0BA4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9B24-264F-4807-92D2-1997EC2CEF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3A86-9104-42A3-9AA2-5E75CB2E0BA4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9B24-264F-4807-92D2-1997EC2CEF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3A86-9104-42A3-9AA2-5E75CB2E0BA4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9B24-264F-4807-92D2-1997EC2CEF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3A86-9104-42A3-9AA2-5E75CB2E0BA4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9B24-264F-4807-92D2-1997EC2CEF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3A86-9104-42A3-9AA2-5E75CB2E0BA4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9B24-264F-4807-92D2-1997EC2CEF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3A86-9104-42A3-9AA2-5E75CB2E0BA4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9B24-264F-4807-92D2-1997EC2CEF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3A86-9104-42A3-9AA2-5E75CB2E0BA4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9B24-264F-4807-92D2-1997EC2CEF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3A86-9104-42A3-9AA2-5E75CB2E0BA4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9B24-264F-4807-92D2-1997EC2CEF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3A86-9104-42A3-9AA2-5E75CB2E0BA4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9B24-264F-4807-92D2-1997EC2CEF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B3A86-9104-42A3-9AA2-5E75CB2E0BA4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B9B24-264F-4807-92D2-1997EC2CEF2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jpeg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735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0168" y="451789"/>
            <a:ext cx="51573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«МАЛЕНЬКИЕ ИССЛЕДОВАТЕЛИ»</a:t>
            </a:r>
            <a:endParaRPr lang="ru-RU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8204" y="2091889"/>
            <a:ext cx="5555307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Проектно-исследовательская деятельность с детьми дошкольного возраста</a:t>
            </a:r>
            <a:endParaRPr lang="ru-RU" sz="2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Подготовили:</a:t>
            </a:r>
            <a:endParaRPr lang="ru-RU" sz="2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Голошубова</a:t>
            </a:r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С.А.</a:t>
            </a:r>
            <a:endParaRPr lang="ru-RU" sz="2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640" y="164749"/>
            <a:ext cx="3618689" cy="32617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3346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803608"/>
            <a:ext cx="10797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ребенок сам действует с объектами, он лучше познает окружающий мир, поэтому приоритет в работе с детьми следует отдавать практическим методам обучения: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экспериментам, проектам, опытам.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2661253"/>
            <a:ext cx="896890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/>
              <a:t>Содержание и методы обучения ПИД  </a:t>
            </a:r>
            <a:r>
              <a:rPr lang="ru-RU" sz="2800" dirty="0"/>
              <a:t>дошкольников направлены</a:t>
            </a:r>
            <a:r>
              <a:rPr lang="en-US" sz="2800" dirty="0"/>
              <a:t>:</a:t>
            </a:r>
            <a:endParaRPr lang="ru-RU" sz="2800" dirty="0"/>
          </a:p>
          <a:p>
            <a:r>
              <a:rPr lang="ru-RU" sz="2800" dirty="0"/>
              <a:t> </a:t>
            </a:r>
            <a:r>
              <a:rPr lang="en-US" sz="2800" dirty="0"/>
              <a:t>- </a:t>
            </a:r>
            <a:r>
              <a:rPr lang="ru-RU" sz="2800" dirty="0"/>
              <a:t>на развитие внимания, памяти,</a:t>
            </a:r>
            <a:endParaRPr lang="en-US" sz="2800" dirty="0"/>
          </a:p>
          <a:p>
            <a:pPr marL="285750" indent="-285750">
              <a:buFontTx/>
              <a:buChar char="-"/>
            </a:pPr>
            <a:r>
              <a:rPr lang="ru-RU" sz="2800" dirty="0"/>
              <a:t>творческого воображения,</a:t>
            </a:r>
            <a:endParaRPr lang="en-US" sz="2800" dirty="0"/>
          </a:p>
          <a:p>
            <a:pPr marL="285750" indent="-285750">
              <a:buFontTx/>
              <a:buChar char="-"/>
            </a:pPr>
            <a:r>
              <a:rPr lang="ru-RU" sz="2800" dirty="0"/>
              <a:t>на выработку умения сравнивать, выделять характерные свойства предметов, обобщать их по определенному признаку, получать удовлетворение от найденного решения. </a:t>
            </a: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37855" y="561109"/>
            <a:ext cx="93310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ТРЕБОВАНИЯ</a:t>
            </a:r>
            <a:endParaRPr lang="ru-RU" sz="3200" dirty="0"/>
          </a:p>
          <a:p>
            <a:pPr algn="ctr"/>
            <a:r>
              <a:rPr lang="ru-RU" sz="3200" dirty="0"/>
              <a:t>к воспитателю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018309" y="1974273"/>
            <a:ext cx="10287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моменту поступления в первый класс ребенок должен уметь решать такие сложные задачи как: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уметь видеть проблему и ставить вопросы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уметь доказывать;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делать выводы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высказывать предположения и строить планы по их проверке.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 метод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одним из основных методов, который может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помочь дошкольнику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решить выше обозначенные задачи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09358" y="1015116"/>
            <a:ext cx="935800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just"/>
            <a:r>
              <a:rPr lang="ru-RU" sz="3200" b="1" i="1" dirty="0" err="1"/>
              <a:t>Проектно</a:t>
            </a:r>
            <a:r>
              <a:rPr lang="ru-RU" sz="3200" b="1" i="1" dirty="0"/>
              <a:t> – исследовательская деятельность</a:t>
            </a:r>
            <a:r>
              <a:rPr lang="ru-RU" sz="3200" dirty="0"/>
              <a:t>, наравне с игрой, является ведущим видом деятельности. Дети, участвуя в педагогическом процессе наравне со взрослыми, проектируют свою жизнь в пространстве детского сада, проявляя изобретательность и самостоятельность.</a:t>
            </a:r>
            <a:r>
              <a:rPr lang="ru-RU" sz="3200" b="1" i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82365" y="486383"/>
            <a:ext cx="9027268" cy="1006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Проектно- исследовательская деятельность детей дошкольного возраста</a:t>
            </a:r>
            <a:endParaRPr lang="ru-RU" sz="3600" dirty="0"/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у дошкольников научно-познавательного, практически-деятельного, эмоционально-нравственного отношения к действительности.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Обеспечение психологического благополучия и развития детей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Воспитывать потребность изучать окружающий мир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исследовательскую деятельность;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Развивать творческую активность познавательных процессов;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Учить решать исследовательские задачи, применяя новые инновационные методы и средства.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594"/>
            <a:ext cx="12193057" cy="6858594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4338533" y="1536970"/>
            <a:ext cx="3404681" cy="2081719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8378340" y="626716"/>
            <a:ext cx="2859932" cy="20327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8027199" y="3618689"/>
            <a:ext cx="3151762" cy="23151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82625" y="3701374"/>
            <a:ext cx="2937753" cy="22324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094222" y="626716"/>
            <a:ext cx="2999241" cy="2062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455531" y="1469196"/>
            <a:ext cx="3209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проектно-исследовательской деятельности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ДОУ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93230" y="979185"/>
            <a:ext cx="26671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исследовательско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-творческие: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(опыты и эксперименты с детьми оформляют в виде альбомов, коллажей)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14258" y="4129949"/>
            <a:ext cx="286207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ролево</a:t>
            </a:r>
            <a:r>
              <a:rPr lang="ru-RU" sz="2400" b="1" dirty="0">
                <a:solidFill>
                  <a:srgbClr val="FFFF00"/>
                </a:solidFill>
              </a:rPr>
              <a:t>-игровые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(театрализованные постановки с элементами творческих игр)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06940" y="3869542"/>
            <a:ext cx="23074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информационно-практико-ориентированные</a:t>
            </a:r>
            <a:r>
              <a:rPr lang="ru-RU" dirty="0"/>
              <a:t>:</a:t>
            </a:r>
            <a:endParaRPr lang="ru-RU" dirty="0"/>
          </a:p>
          <a:p>
            <a:pPr algn="ctr"/>
            <a:r>
              <a:rPr lang="ru-RU" dirty="0">
                <a:solidFill>
                  <a:schemeClr val="bg1"/>
                </a:solidFill>
              </a:rPr>
              <a:t>( сбор материала и оформление группы, выставки т. д.);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/>
              <a:t> 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8942545" y="809258"/>
            <a:ext cx="17315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творческие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(оформление результата в виде детского праздника)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7592844" y="3557611"/>
            <a:ext cx="578390" cy="572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3657600" y="3618689"/>
            <a:ext cx="797931" cy="5112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7743214" y="1264596"/>
            <a:ext cx="635126" cy="2723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4093463" y="1245140"/>
            <a:ext cx="362068" cy="2918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31" y="0"/>
            <a:ext cx="12193057" cy="6858594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3848909" y="690664"/>
            <a:ext cx="4494179" cy="20428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848909" y="1050349"/>
            <a:ext cx="43190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видов ПИД</a:t>
            </a:r>
            <a:endParaRPr lang="ru-RU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1670323" y="2422307"/>
            <a:ext cx="2158840" cy="15897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Блок-схема: перфолента 6"/>
          <p:cNvSpPr/>
          <p:nvPr/>
        </p:nvSpPr>
        <p:spPr>
          <a:xfrm>
            <a:off x="992221" y="3910519"/>
            <a:ext cx="1906622" cy="1245141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перфолента 7"/>
          <p:cNvSpPr/>
          <p:nvPr/>
        </p:nvSpPr>
        <p:spPr>
          <a:xfrm>
            <a:off x="3482502" y="4708187"/>
            <a:ext cx="2315183" cy="1575881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перфолента 8"/>
          <p:cNvSpPr/>
          <p:nvPr/>
        </p:nvSpPr>
        <p:spPr>
          <a:xfrm>
            <a:off x="6712085" y="3910519"/>
            <a:ext cx="1848255" cy="1245141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ерфолента 9"/>
          <p:cNvSpPr/>
          <p:nvPr/>
        </p:nvSpPr>
        <p:spPr>
          <a:xfrm>
            <a:off x="8891081" y="4941651"/>
            <a:ext cx="2217906" cy="134241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4944368" y="2733315"/>
            <a:ext cx="793065" cy="17997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667752" y="2742208"/>
            <a:ext cx="616615" cy="13692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8343088" y="2373788"/>
            <a:ext cx="2081721" cy="2466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47864" y="4260715"/>
            <a:ext cx="1459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по составу участников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96511" y="5155660"/>
            <a:ext cx="2001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по целевой установке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48272" y="4260715"/>
            <a:ext cx="149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по тематике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280187" y="5289693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по срокам реализации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305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0036" y="565265"/>
            <a:ext cx="9526386" cy="107721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 w="13462">
                  <a:solidFill>
                    <a:schemeClr val="bg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</a:t>
            </a:r>
            <a:endParaRPr lang="ru-RU" sz="3200" b="1" dirty="0">
              <a:ln w="13462">
                <a:solidFill>
                  <a:schemeClr val="bg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ln w="13462">
                  <a:solidFill>
                    <a:schemeClr val="bg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проектно- исследовательской деятельности детей</a:t>
            </a:r>
            <a:endParaRPr lang="ru-RU" sz="3200" b="1" dirty="0">
              <a:ln w="13462">
                <a:solidFill>
                  <a:schemeClr val="bg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071880" y="1757680"/>
            <a:ext cx="10276840" cy="4683761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выделение и постановка проблемы (выбор темы   исследования):</a:t>
            </a:r>
            <a:b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выработка гипотез;</a:t>
            </a:r>
            <a:b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и предложение возможных вариантов решения;</a:t>
            </a:r>
            <a:b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сбор материала;</a:t>
            </a:r>
            <a:b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обобщение полученных данных;</a:t>
            </a:r>
            <a:b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подготовка и представление проекта (сообщение, доклад, создание макета и т.п.).</a:t>
            </a:r>
            <a:b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0634" y="332744"/>
            <a:ext cx="10535458" cy="7017306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endParaRPr lang="ru-RU" sz="1800" b="1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Темы в младших группах</a:t>
            </a:r>
            <a:endParaRPr lang="ru-RU" sz="1800" b="1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Азбука добра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Апельсин и его особенности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гостях у сказки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детский сад с улыбкой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здоровом теле - здоровый дух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поисках солнышка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Вода и её свойства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Детский сад – мой второй дом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Домашние животные</a:t>
            </a:r>
            <a:endParaRPr lang="ru-RU" sz="18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Темы проектов в ДОУ о семье</a:t>
            </a:r>
            <a:endParaRPr lang="ru-RU" sz="1800" b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Интересные дела нашей семьи.</a:t>
            </a:r>
            <a:b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Как мне выбирали имя</a:t>
            </a:r>
            <a:b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Как отмечали Новый год.</a:t>
            </a:r>
            <a:b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Классификация пуговиц.</a:t>
            </a:r>
            <a:b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Косметика для маленьких принцесс.</a:t>
            </a:r>
            <a:b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Куклы моей бабушки.</a:t>
            </a:r>
            <a:b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Мой героический прадедушка.</a:t>
            </a:r>
            <a:b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Праздники моей семьи.</a:t>
            </a: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endParaRPr lang="ru-RU" sz="1800" b="1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ru-RU" sz="1800" b="1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sz="1800" b="1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ru-RU" sz="1800" b="1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800" b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Темы долгосрочных проектов старшей группы ДОУ</a:t>
            </a:r>
            <a:endParaRPr lang="ru-RU" sz="1800" b="1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Без экологии, друзья, нам прожить никак нельзя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Безопасная дорога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Быстрее, выше, сильнее!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Народные праздники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мире профессий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Витамины растут на грядке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Вокруг света</a:t>
            </a:r>
            <a:endParaRPr lang="ru-RU" sz="18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/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Темы мини-проектов в ДОУ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мире машин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стране чисел и фигур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Варежка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Весёлая астрономия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Весёлый этикет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Водоёмы родного края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Времена года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Выходной день в моей семье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Генеалогическое древо              </a:t>
            </a:r>
            <a:endParaRPr lang="ru-RU" sz="18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ru-RU" u="none" strike="noStrike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sz="1800" b="1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ru-RU" b="1" u="none" strike="noStrike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sz="1800" b="1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ru-RU" b="1" u="none" strike="noStrike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Темы проектов в детском саду о животных: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Дельфин – доктор?!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Для чего слону такой длинный хобот?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Зачем жирафу длинная шея?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Зачем коту усы?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Зачем овечке столько шерсти?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Зачем слону большие уши?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Зачем ежу иголки?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Разное</a:t>
            </a:r>
            <a:endParaRPr lang="ru-RU" sz="1800" b="1" i="0" dirty="0">
              <a:solidFill>
                <a:srgbClr val="4F81BD"/>
              </a:solidFill>
              <a:effectLst/>
              <a:latin typeface="Cambria" panose="02040503050406030204" pitchFamily="18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Быт крестьянской избы.</a:t>
            </a:r>
            <a:b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Вода — удивительное вещество.</a:t>
            </a:r>
            <a:b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Волшебство мыльных пузырей.</a:t>
            </a:r>
            <a:b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Витаминное мыло.</a:t>
            </a:r>
            <a:b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Знаки зодиака.</a:t>
            </a:r>
            <a:b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Знакомьтесь! Это обычные иллюзии.</a:t>
            </a:r>
            <a:b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Как лучше отремонтировать машинку?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endParaRPr lang="ru-RU" sz="18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endParaRPr lang="ru-RU" sz="18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332509"/>
            <a:ext cx="4969164" cy="30964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36" y="3629890"/>
            <a:ext cx="4895272" cy="289560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3629890"/>
            <a:ext cx="4969164" cy="289560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34" y="332508"/>
            <a:ext cx="4895273" cy="309649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57" y="-594"/>
            <a:ext cx="12193057" cy="68585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92299" y="2478810"/>
            <a:ext cx="3096493" cy="499687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70884" y="2511138"/>
            <a:ext cx="3096494" cy="493221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04" y="332507"/>
            <a:ext cx="4996874" cy="290945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020" y="397164"/>
            <a:ext cx="4932216" cy="284480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08" y="350982"/>
            <a:ext cx="5006110" cy="30292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890" y="350981"/>
            <a:ext cx="5080001" cy="30292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08" y="3555999"/>
            <a:ext cx="5006110" cy="29510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891" y="3555998"/>
            <a:ext cx="5079999" cy="295102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20982" y="748145"/>
            <a:ext cx="8998527" cy="2535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0" y="3429000"/>
            <a:ext cx="4932218" cy="30826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36" y="323273"/>
            <a:ext cx="5172364" cy="29602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199" y="323273"/>
            <a:ext cx="4932219" cy="296025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36" y="3429000"/>
            <a:ext cx="5172364" cy="308263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91490" y="498763"/>
            <a:ext cx="9809018" cy="1921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Наиболее эффективный способ разработки тематических проектов связан с использованием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модели «трех вопросов»: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Что мы знаем? Что хотим узнать? Что сделать, чтобы узнать?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состоит из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определенных этапов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Начало работы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определяет возникшая в процессе деятельности проблема. Самостоятельно либо прибегнув к помощи педагога, дети определяют цель проекта, прогнозируют результат.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182" y="2420122"/>
            <a:ext cx="5671127" cy="393911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1345" y="337126"/>
            <a:ext cx="3870037" cy="5806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следующем этапе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объединившись в группу, дети решают, к кому обратиться за помощью, где можно найти интересующую информацию, вступают в коммуникативные отношения. Педагог ненавязчиво направляет действия детей, предлагает оптимальные варианты сбора информации. Например, рекомендует обратиться за помощью к родителям или сами делают подборку литературы, иллюстративного материала на данную тему.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этом этапе  совместно с педагогом обогащается собранная информация, которая собирается в альбом или папку.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382" y="337126"/>
            <a:ext cx="6576290" cy="618374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68492" y="311727"/>
            <a:ext cx="995222" cy="665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265218" y="207816"/>
            <a:ext cx="9060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117601" y="499691"/>
            <a:ext cx="10030690" cy="709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800" b="1" i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Следующий этап</a:t>
            </a:r>
            <a:r>
              <a:rPr lang="ru-R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завершение реализации проекта, где подводится итог работы, соотносится готовый результат с планируемым.  Материалы обобщаются.</a:t>
            </a:r>
            <a:endParaRPr lang="ru-RU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290" y="1268620"/>
            <a:ext cx="6834909" cy="508968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6110"/>
            <a:ext cx="5181600" cy="4120853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3"/>
            <a:ext cx="5181600" cy="4118769"/>
          </a:xfrm>
        </p:spPr>
      </p:pic>
      <p:sp>
        <p:nvSpPr>
          <p:cNvPr id="7" name="Заголовок 6"/>
          <p:cNvSpPr txBox="1">
            <a:spLocks noGrp="1"/>
          </p:cNvSpPr>
          <p:nvPr>
            <p:ph type="title"/>
          </p:nvPr>
        </p:nvSpPr>
        <p:spPr>
          <a:xfrm>
            <a:off x="838200" y="441592"/>
            <a:ext cx="10515600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Последний этап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презентация.  Дети могут выступать перед сверстниками, родителями, на районных мероприятиях, а также участвуют в конкурсах.</a:t>
            </a:r>
            <a:b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31" y="0"/>
            <a:ext cx="12193057" cy="68585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5164" y="561109"/>
            <a:ext cx="429490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/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образом, </a:t>
            </a:r>
            <a:r>
              <a:rPr lang="ru-RU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– </a:t>
            </a:r>
            <a:endParaRPr lang="ru-RU" sz="2400" b="1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/>
            <a:r>
              <a:rPr lang="ru-RU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шесть</a:t>
            </a:r>
            <a:r>
              <a:rPr lang="ru-RU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«П»: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1.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проблема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2.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проектирование   (планирование)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3.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поиск информации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продукт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5.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презентация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6. портфолио, т.е. папка, в которой собраны все рабочие материалы.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073" y="561109"/>
            <a:ext cx="5985164" cy="573578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69290" y="279399"/>
            <a:ext cx="920634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педагогам по руководству детской исследовательской деятельностью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дошкольном возрасте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проведения занятий дети должны получать только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положительные эмоции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удовлетворение от достигнутых результатов. А это значит, что исследовательская деятельность должна быть свободной, без внешних установок и ограничений по времени.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236" y="2464613"/>
            <a:ext cx="6068291" cy="403778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73019" y="472761"/>
            <a:ext cx="970510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/>
              <a:t>-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Старайтесь делать так, чтобы дети как можно больше действовали 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 и независимо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сдерживайте инициативы детей;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-Не делайте за ребёнка того, что он может сделать сам или то, чему он может научиться;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Избегайте прямых инструкций;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-Не спешите с вынесением оценочных суждений.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05164" y="1170709"/>
            <a:ext cx="3602180" cy="431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Проектная деятельность дает хорошие результаты и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 взаимодействии с родителями.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правило, любой проект включает в себя блок работы с семьей. Сюда можно отнести создание выставки, написание мини-сочинений, конкурсы, экскурсии, родительские клубы, оформление стендов и т.д.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364" y="314036"/>
            <a:ext cx="6751780" cy="623454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823913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Оптимальные условия для экспериментально-исследовательской деятельности детей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876300" y="1288618"/>
            <a:ext cx="5157787" cy="756966"/>
          </a:xfrm>
        </p:spPr>
        <p:txBody>
          <a:bodyPr>
            <a:normAutofit fontScale="25000" lnSpcReduction="20000"/>
          </a:bodyPr>
          <a:lstStyle/>
          <a:p>
            <a:endParaRPr lang="ru-RU" sz="7200" b="0" kern="0" dirty="0">
              <a:solidFill>
                <a:srgbClr val="11111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b="0" kern="0" dirty="0">
                <a:solidFill>
                  <a:srgbClr val="11111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7200" b="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Поддержание повышенного интереса детей к занятиям, содержащим опыты, эксперименты, исследования, наблюдения.</a:t>
            </a:r>
            <a:endParaRPr lang="ru-RU" sz="7200" b="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674" y="2145164"/>
            <a:ext cx="3487258" cy="4044499"/>
          </a:xfrm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6172200" y="1189038"/>
            <a:ext cx="5183188" cy="1415617"/>
          </a:xfrm>
        </p:spPr>
        <p:txBody>
          <a:bodyPr>
            <a:normAutofit fontScale="25000" lnSpcReduction="20000"/>
          </a:bodyPr>
          <a:lstStyle/>
          <a:p>
            <a:endParaRPr lang="ru-RU" sz="6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400" kern="0" dirty="0">
              <a:solidFill>
                <a:srgbClr val="11111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400" b="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7200" b="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Создание в группе благоприятного микроклимата, где приветствуется и поощряется интерес к обследованию, наблюдению, самостоятельному экспериментированию с предметами окружающей среды.</a:t>
            </a:r>
            <a:endParaRPr lang="ru-RU" sz="7200" b="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9" name="Объект 1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889597"/>
            <a:ext cx="4828309" cy="2915543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594"/>
            <a:ext cx="12193057" cy="6858594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89102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Оптимальные условия для экспериментально-исследовательской деятельности детей</a:t>
            </a:r>
            <a:endParaRPr lang="ru-RU" sz="2500" dirty="0">
              <a:solidFill>
                <a:srgbClr val="C0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839788" y="1505528"/>
            <a:ext cx="5157787" cy="1145308"/>
          </a:xfrm>
        </p:spPr>
        <p:txBody>
          <a:bodyPr>
            <a:normAutofit fontScale="92500"/>
          </a:bodyPr>
          <a:lstStyle/>
          <a:p>
            <a:r>
              <a:rPr lang="ru-RU" sz="1800" b="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3.Создать в группах уголки, зоны для экспериментирования, где дети могли бы повторить проделанные вместе с воспитателем опыты самостоятельно в свободное время.</a:t>
            </a:r>
            <a:endParaRPr lang="ru-RU" sz="1800" b="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712" y="2505075"/>
            <a:ext cx="3573939" cy="3684588"/>
          </a:xfrm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ru-RU" sz="1800" b="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4.Использовать уголок природы и огород на окне для долгосрочных наблюдений и опытов с растениями.</a:t>
            </a:r>
            <a:endParaRPr lang="ru-RU" sz="1800" b="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889597"/>
            <a:ext cx="4902200" cy="3300066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74148"/>
          </a:xfrm>
        </p:spPr>
        <p:txBody>
          <a:bodyPr>
            <a:normAutofit/>
          </a:bodyPr>
          <a:lstStyle/>
          <a:p>
            <a:r>
              <a:rPr lang="ru-RU" sz="2500" b="1" dirty="0">
                <a:solidFill>
                  <a:srgbClr val="C00000"/>
                </a:solidFill>
              </a:rPr>
              <a:t>Оптимальные условия для экспериментально-исследовательской деятельности детей</a:t>
            </a:r>
            <a:endParaRPr lang="ru-RU" sz="2500" dirty="0">
              <a:solidFill>
                <a:srgbClr val="C0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839788" y="1762269"/>
            <a:ext cx="5157787" cy="823912"/>
          </a:xfrm>
        </p:spPr>
        <p:txBody>
          <a:bodyPr>
            <a:normAutofit fontScale="92500" lnSpcReduction="20000"/>
          </a:bodyPr>
          <a:lstStyle/>
          <a:p>
            <a:r>
              <a:rPr lang="ru-RU" sz="1800" b="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5.Научить ребенка наблюдать, замечать изменения, сопоставлять результаты, сравнивать, анализировать, делать выводы и обобщения.</a:t>
            </a:r>
            <a:endParaRPr lang="ru-RU" sz="1800" b="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172200" y="1339274"/>
            <a:ext cx="5183188" cy="497167"/>
          </a:xfrm>
        </p:spPr>
        <p:txBody>
          <a:bodyPr>
            <a:normAutofit fontScale="92500" lnSpcReduction="20000"/>
          </a:bodyPr>
          <a:lstStyle/>
          <a:p>
            <a:r>
              <a:rPr lang="ru-RU" sz="1800" b="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6.Разработать методы стимулирования и поощрения детей – активных исследователей.</a:t>
            </a:r>
            <a:endParaRPr lang="ru-RU" b="0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427" y="2313422"/>
            <a:ext cx="4912784" cy="3684588"/>
          </a:xfrm>
        </p:spPr>
      </p:pic>
      <p:pic>
        <p:nvPicPr>
          <p:cNvPr id="15" name="Объект 1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387" y="2313422"/>
            <a:ext cx="3974668" cy="3876241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79418" y="748145"/>
            <a:ext cx="9289473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Программы реализуемые в ДОУ, предусматривают значительное количество занятий с детьми о растениях, животных, строении Солнечной системы. Но программа </a:t>
            </a:r>
            <a:r>
              <a:rPr lang="ru-RU" sz="2400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расчитана</a:t>
            </a:r>
            <a:r>
              <a:rPr lang="ru-RU" sz="240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получение готовых знаний, а не на практическую деятельность детей. Включение методов проектов в реализацию педагогического процесса позволяет нивелировать этот недостаток.</a:t>
            </a:r>
            <a:endParaRPr lang="ru-RU" sz="240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Проектный метод предполагает использование заданий не в готовом виде. Детям даётся возможность размышлять, исследовать, делать выводы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экспериментировать, развивать творческие способности и коммуникативные навыки, что позволяет ему успешно адаптироваться к школьному обучению.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240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61176" y="780189"/>
            <a:ext cx="5615640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СПАСИБО </a:t>
            </a:r>
            <a:endParaRPr lang="ru-RU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за</a:t>
            </a:r>
            <a:endParaRPr lang="ru-RU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9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внимание</a:t>
            </a:r>
            <a:endParaRPr lang="ru-RU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7715</Words>
  <Application>WPS Presentation</Application>
  <PresentationFormat>Широкоэкранный</PresentationFormat>
  <Paragraphs>180</Paragraphs>
  <Slides>27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7" baseType="lpstr">
      <vt:lpstr>Arial</vt:lpstr>
      <vt:lpstr>SimSun</vt:lpstr>
      <vt:lpstr>Wingdings</vt:lpstr>
      <vt:lpstr>Times New Roman</vt:lpstr>
      <vt:lpstr>Calibri</vt:lpstr>
      <vt:lpstr>Cambria</vt:lpstr>
      <vt:lpstr>Calibri Light</vt:lpstr>
      <vt:lpstr>Microsoft YaHei</vt:lpstr>
      <vt:lpstr>Arial Unicode MS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 - выделение и постановка проблемы (выбор темы   исследования): - выработка гипотез; - поиск и предложение возможных вариантов решения; - сбор материала; - обобщение полученных данных; - подготовка и представление проекта (сообщение, доклад, создание макета и т.п.).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Последний этап – презентация.  Дети могут выступать перед сверстниками, родителями, на районных мероприятиях, а также участвуют в конкурсах. </vt:lpstr>
      <vt:lpstr>PowerPoint 演示文稿</vt:lpstr>
      <vt:lpstr>PowerPoint 演示文稿</vt:lpstr>
      <vt:lpstr>PowerPoint 演示文稿</vt:lpstr>
      <vt:lpstr>PowerPoint 演示文稿</vt:lpstr>
      <vt:lpstr>Оптимальные условия для экспериментально-исследовательской деятельности детей</vt:lpstr>
      <vt:lpstr>Оптимальные условия для экспериментально-исследовательской деятельности детей</vt:lpstr>
      <vt:lpstr>Оптимальные условия для экспериментально-исследовательской деятельности детей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Marina Tsapenko</cp:lastModifiedBy>
  <cp:revision>44</cp:revision>
  <dcterms:created xsi:type="dcterms:W3CDTF">2019-04-19T15:31:00Z</dcterms:created>
  <dcterms:modified xsi:type="dcterms:W3CDTF">2026-03-16T15:21:10Z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0F68E7F060F24ACEBAE2408CBBD7003E_12</vt:lpwstr>
  </property>
  <property fmtid="{D5CDD505-2E9C-101B-9397-08002B2CF9AE}" pid="3" name="KSOProductBuildVer">
    <vt:lpwstr>1049-12.2.0.23196</vt:lpwstr>
  </property>
</Properties>
</file>